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3"/>
  </p:notesMasterIdLst>
  <p:handoutMasterIdLst>
    <p:handoutMasterId r:id="rId84"/>
  </p:handoutMasterIdLst>
  <p:sldIdLst>
    <p:sldId id="453" r:id="rId2"/>
    <p:sldId id="441" r:id="rId3"/>
    <p:sldId id="419" r:id="rId4"/>
    <p:sldId id="414" r:id="rId5"/>
    <p:sldId id="397" r:id="rId6"/>
    <p:sldId id="398" r:id="rId7"/>
    <p:sldId id="399" r:id="rId8"/>
    <p:sldId id="400" r:id="rId9"/>
    <p:sldId id="401" r:id="rId10"/>
    <p:sldId id="402" r:id="rId11"/>
    <p:sldId id="403" r:id="rId12"/>
    <p:sldId id="418" r:id="rId13"/>
    <p:sldId id="359" r:id="rId14"/>
    <p:sldId id="415" r:id="rId15"/>
    <p:sldId id="364" r:id="rId16"/>
    <p:sldId id="354" r:id="rId17"/>
    <p:sldId id="355" r:id="rId18"/>
    <p:sldId id="356" r:id="rId19"/>
    <p:sldId id="357" r:id="rId20"/>
    <p:sldId id="366" r:id="rId21"/>
    <p:sldId id="448" r:id="rId22"/>
    <p:sldId id="444" r:id="rId23"/>
    <p:sldId id="445" r:id="rId24"/>
    <p:sldId id="447" r:id="rId25"/>
    <p:sldId id="367" r:id="rId26"/>
    <p:sldId id="376" r:id="rId27"/>
    <p:sldId id="451" r:id="rId28"/>
    <p:sldId id="446" r:id="rId29"/>
    <p:sldId id="370" r:id="rId30"/>
    <p:sldId id="371" r:id="rId31"/>
    <p:sldId id="396" r:id="rId32"/>
    <p:sldId id="372" r:id="rId33"/>
    <p:sldId id="377" r:id="rId34"/>
    <p:sldId id="369" r:id="rId35"/>
    <p:sldId id="373" r:id="rId36"/>
    <p:sldId id="374" r:id="rId37"/>
    <p:sldId id="375" r:id="rId38"/>
    <p:sldId id="431" r:id="rId39"/>
    <p:sldId id="429" r:id="rId40"/>
    <p:sldId id="425" r:id="rId41"/>
    <p:sldId id="378" r:id="rId42"/>
    <p:sldId id="385" r:id="rId43"/>
    <p:sldId id="437" r:id="rId44"/>
    <p:sldId id="379" r:id="rId45"/>
    <p:sldId id="380" r:id="rId46"/>
    <p:sldId id="435" r:id="rId47"/>
    <p:sldId id="436" r:id="rId48"/>
    <p:sldId id="381" r:id="rId49"/>
    <p:sldId id="452" r:id="rId50"/>
    <p:sldId id="454" r:id="rId51"/>
    <p:sldId id="412" r:id="rId52"/>
    <p:sldId id="427" r:id="rId53"/>
    <p:sldId id="423" r:id="rId54"/>
    <p:sldId id="386" r:id="rId55"/>
    <p:sldId id="432" r:id="rId56"/>
    <p:sldId id="440" r:id="rId57"/>
    <p:sldId id="439" r:id="rId58"/>
    <p:sldId id="387" r:id="rId59"/>
    <p:sldId id="388" r:id="rId60"/>
    <p:sldId id="389" r:id="rId61"/>
    <p:sldId id="410" r:id="rId62"/>
    <p:sldId id="426" r:id="rId63"/>
    <p:sldId id="443" r:id="rId64"/>
    <p:sldId id="390" r:id="rId65"/>
    <p:sldId id="391" r:id="rId66"/>
    <p:sldId id="422" r:id="rId67"/>
    <p:sldId id="421" r:id="rId68"/>
    <p:sldId id="430" r:id="rId69"/>
    <p:sldId id="392" r:id="rId70"/>
    <p:sldId id="413" r:id="rId71"/>
    <p:sldId id="407" r:id="rId72"/>
    <p:sldId id="417" r:id="rId73"/>
    <p:sldId id="416" r:id="rId74"/>
    <p:sldId id="408" r:id="rId75"/>
    <p:sldId id="428" r:id="rId76"/>
    <p:sldId id="434" r:id="rId77"/>
    <p:sldId id="433" r:id="rId78"/>
    <p:sldId id="438" r:id="rId79"/>
    <p:sldId id="409" r:id="rId80"/>
    <p:sldId id="442" r:id="rId81"/>
    <p:sldId id="44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Campos" initials="EC" lastIdx="1" clrIdx="0">
    <p:extLst>
      <p:ext uri="{19B8F6BF-5375-455C-9EA6-DF929625EA0E}">
        <p15:presenceInfo xmlns:p15="http://schemas.microsoft.com/office/powerpoint/2012/main" userId="52796697d2730a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9"/>
    <p:restoredTop sz="89982"/>
  </p:normalViewPr>
  <p:slideViewPr>
    <p:cSldViewPr>
      <p:cViewPr varScale="1">
        <p:scale>
          <a:sx n="79" d="100"/>
          <a:sy n="79" d="100"/>
        </p:scale>
        <p:origin x="1752"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FAB0-584B-BE77-D2509F143B1A}"/>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FAB0-584B-BE77-D2509F143B1A}"/>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703-1B43-B3DA-086BCA41388D}"/>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703-1B43-B3DA-086BCA41388D}"/>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703-1B43-B3DA-086BCA41388D}"/>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703-1B43-B3DA-086BCA41388D}"/>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703-1B43-B3DA-086BCA41388D}"/>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703-1B43-B3DA-086BCA41388D}"/>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703-1B43-B3DA-086BCA41388D}"/>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0822-F047-B5E0-9D9CD9034500}"/>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0822-F047-B5E0-9D9CD9034500}"/>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0822-F047-B5E0-9D9CD9034500}"/>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0822-F047-B5E0-9D9CD9034500}"/>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0822-F047-B5E0-9D9CD9034500}"/>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0822-F047-B5E0-9D9CD903450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0822-F047-B5E0-9D9CD903450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8-17T16:01:45.895" idx="1">
    <p:pos x="2929" y="84"/>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8/23/18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Bootstrap:Algebra</a:t>
            </a:r>
            <a:r>
              <a:rPr lang="en-US" dirty="0"/>
              <a:t> Playlist - </a:t>
            </a:r>
            <a:r>
              <a:rPr lang="en-US" dirty="0" err="1"/>
              <a:t>spoti.fi</a:t>
            </a:r>
            <a:r>
              <a:rPr lang="en-US" dirty="0"/>
              <a:t>/</a:t>
            </a:r>
            <a:r>
              <a:rPr lang="en-US" dirty="0" err="1"/>
              <a:t>BootstrapAlgebra</a:t>
            </a:r>
            <a:endParaRPr lang="en-US" dirty="0"/>
          </a:p>
          <a:p>
            <a:r>
              <a:rPr lang="en-US" dirty="0"/>
              <a:t>General PD Playlist of Feel Good Music - </a:t>
            </a:r>
            <a:r>
              <a:rPr lang="en-US" dirty="0" err="1"/>
              <a:t>spoti.fi</a:t>
            </a:r>
            <a:r>
              <a:rPr lang="en-US" dirty="0"/>
              <a:t>/</a:t>
            </a:r>
            <a:r>
              <a:rPr lang="en-US"/>
              <a:t>PresoMusic</a:t>
            </a:r>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a:t>
            </a:fld>
            <a:endParaRPr lang="en-US" altLang="en-US"/>
          </a:p>
        </p:txBody>
      </p:sp>
    </p:spTree>
    <p:extLst>
      <p:ext uri="{BB962C8B-B14F-4D97-AF65-F5344CB8AC3E}">
        <p14:creationId xmlns:p14="http://schemas.microsoft.com/office/powerpoint/2010/main" val="74280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endParaRPr lang="en-US" dirty="0"/>
          </a:p>
          <a:p>
            <a:r>
              <a:rPr lang="en-US" u="sng" dirty="0"/>
              <a:t>PURPOSEFUL MISTAKES</a:t>
            </a: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14</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endParaRPr lang="en-US" dirty="0"/>
          </a:p>
          <a:p>
            <a:r>
              <a:rPr lang="en-US" u="sng" dirty="0"/>
              <a:t>PURPOSEFUL MISTAKE</a:t>
            </a: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and Wonder: </a:t>
            </a:r>
          </a:p>
          <a:p>
            <a:r>
              <a:rPr lang="en-US" dirty="0"/>
              <a:t>Introduce the Notice &amp; Wonder strategy by having teachers look around the room and Notice &amp; Wonder in pairs before sharing out.</a:t>
            </a:r>
          </a:p>
          <a:p>
            <a:r>
              <a:rPr lang="en-US" dirty="0"/>
              <a:t>-Whiteboards on the wall</a:t>
            </a:r>
          </a:p>
          <a:p>
            <a:pPr marL="171450" indent="-171450">
              <a:buFontTx/>
              <a:buChar char="-"/>
            </a:pPr>
            <a:r>
              <a:rPr lang="en-US" dirty="0"/>
              <a:t>Math Practice posters</a:t>
            </a:r>
          </a:p>
          <a:p>
            <a:pPr marL="171450" indent="-171450">
              <a:buFontTx/>
              <a:buChar char="-"/>
            </a:pPr>
            <a:r>
              <a:rPr lang="en-US" dirty="0"/>
              <a:t>Jo </a:t>
            </a:r>
            <a:r>
              <a:rPr lang="en-US" dirty="0" err="1"/>
              <a:t>Boaler</a:t>
            </a:r>
            <a:r>
              <a:rPr lang="en-US" dirty="0"/>
              <a:t> Mindset Norm posters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68348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r>
              <a:rPr lang="en-US" dirty="0"/>
              <a:t>Should we intro these 8 MPs and Norms first?</a:t>
            </a:r>
          </a:p>
          <a:p>
            <a:r>
              <a:rPr lang="en-US" dirty="0"/>
              <a:t>-OR-</a:t>
            </a:r>
          </a:p>
          <a:p>
            <a:r>
              <a:rPr lang="en-US" dirty="0"/>
              <a:t>Notice &amp; Wonder?</a:t>
            </a:r>
          </a:p>
          <a:p>
            <a:r>
              <a:rPr lang="en-US" dirty="0"/>
              <a:t>-OR- </a:t>
            </a:r>
          </a:p>
          <a:p>
            <a:r>
              <a:rPr lang="en-US" dirty="0"/>
              <a:t>Use them the 1</a:t>
            </a:r>
            <a:r>
              <a:rPr lang="en-US" baseline="30000" dirty="0"/>
              <a:t>st</a:t>
            </a:r>
            <a:r>
              <a:rPr lang="en-US" dirty="0"/>
              <a:t> day and then explain during the debrief?</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311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60266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9994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26</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How long it took to make it? 100s of hours. Still doing it! 1000s of hours? Years? Money: 1 million USD?”</a:t>
            </a:r>
          </a:p>
          <a:p>
            <a:pPr rtl="0" fontAlgn="base"/>
            <a:endParaRPr lang="en-US" sz="1200" b="0" i="0" u="none" strike="noStrike" kern="1200" dirty="0">
              <a:solidFill>
                <a:schemeClr val="tx1"/>
              </a:solidFill>
              <a:effectLst/>
              <a:latin typeface="Arial" pitchFamily="-111" charset="0"/>
              <a:ea typeface="ＭＳ Ｐゴシック" pitchFamily="-111" charset="-128"/>
              <a:cs typeface="+mn-cs"/>
            </a:endParaRPr>
          </a:p>
          <a:p>
            <a:pPr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Temper expectations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9900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a:t>
            </a:r>
            <a:r>
              <a:rPr lang="en-US" dirty="0" err="1"/>
              <a:t>Ninjacat</a:t>
            </a:r>
            <a:r>
              <a:rPr lang="en-US" dirty="0"/>
              <a:t> and have the teachers notice and wonder about the game(without them opening the file and just the facilitator playing the game).</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72457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a:p>
            <a:r>
              <a:rPr lang="en-US" u="sng" dirty="0"/>
              <a:t>PURPOSEFUL MISTAKES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u="sng"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u="sng"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throughout</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p>
          <a:p>
            <a:pPr rtl="0"/>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none" dirty="0">
                <a:latin typeface="Arial" charset="0"/>
                <a:ea typeface="ＭＳ Ｐゴシック" charset="-128"/>
              </a:rPr>
              <a:t>Notice and Wonder with the Arithmetic -&gt;  Circles of Evaluation -&gt; Racket Code</a:t>
            </a:r>
          </a:p>
          <a:p>
            <a:endParaRPr lang="en-US" altLang="en-US" u="sng" dirty="0">
              <a:latin typeface="Arial" charset="0"/>
              <a:ea typeface="ＭＳ Ｐゴシック" charset="-128"/>
            </a:endParaRPr>
          </a:p>
          <a:p>
            <a:r>
              <a:rPr lang="en-US" altLang="en-US" u="sng"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endParaRPr lang="en-US" b="0" dirty="0">
              <a:effectLst/>
            </a:endParaRPr>
          </a:p>
          <a:p>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p>
          <a:p>
            <a:endParaRPr lang="en-US" sz="1200" b="0" i="0" u="none" strike="noStrike" kern="1200" dirty="0">
              <a:solidFill>
                <a:schemeClr val="tx1"/>
              </a:solidFill>
              <a:effectLst/>
              <a:latin typeface="Arial" pitchFamily="-111" charset="0"/>
              <a:ea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sz="1200" b="0" i="0" u="none" strike="noStrike" kern="1200" dirty="0">
              <a:solidFill>
                <a:schemeClr val="tx1"/>
              </a:solidFill>
              <a:effectLst/>
              <a:latin typeface="Arial" pitchFamily="-111" charset="0"/>
              <a:ea typeface="ＭＳ Ｐゴシック" pitchFamily="-111"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”3006” is a number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Good opportunity to highlight a really good error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Data Types on Board</a:t>
            </a:r>
          </a:p>
          <a:p>
            <a:r>
              <a:rPr lang="en-US" dirty="0"/>
              <a:t>Number</a:t>
            </a:r>
          </a:p>
          <a:p>
            <a:r>
              <a:rPr lang="en-US" dirty="0"/>
              <a:t>String</a:t>
            </a:r>
          </a:p>
          <a:p>
            <a:r>
              <a:rPr lang="en-US" dirty="0"/>
              <a:t>Image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44</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rocket-height and have teachers notice &amp; wonder about the program.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386682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402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b="0" u="sng"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u="sng"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WHITEBOARD:</a:t>
            </a:r>
          </a:p>
          <a:p>
            <a:r>
              <a:rPr lang="en-US" dirty="0">
                <a:solidFill>
                  <a:schemeClr val="bg1"/>
                </a:solidFill>
              </a:rPr>
              <a:t>Recommended: Do Profit, Revenue, Cost on Whiteboards</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551214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7</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4986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NOTICE &amp; WONDER:</a:t>
            </a:r>
          </a:p>
          <a:p>
            <a:r>
              <a:rPr lang="en-US" altLang="en-US" dirty="0">
                <a:latin typeface="Arial" charset="0"/>
                <a:ea typeface="ＭＳ Ｐゴシック" charset="-128"/>
              </a:rPr>
              <a:t>Have teachers notice and wonder after you’ve circled and labeled the things that have changes. </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68</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69</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u="sng"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u="sng"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8</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72</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73</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C19AFB9-CD3F-8044-B990-14879F309C36}"/>
              </a:ext>
            </a:extLst>
          </p:cNvPr>
          <p:cNvPicPr>
            <a:picLocks noChangeAspect="1"/>
          </p:cNvPicPr>
          <p:nvPr userDrawn="1"/>
        </p:nvPicPr>
        <p:blipFill>
          <a:blip r:embed="rId3"/>
          <a:stretch>
            <a:fillRect/>
          </a:stretch>
        </p:blipFill>
        <p:spPr>
          <a:xfrm>
            <a:off x="-12290" y="5086965"/>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84B21AA6-294E-BA4D-852B-93BF93C62D1E}"/>
              </a:ext>
            </a:extLst>
          </p:cNvPr>
          <p:cNvPicPr>
            <a:picLocks noChangeAspect="1"/>
          </p:cNvPicPr>
          <p:nvPr userDrawn="1"/>
        </p:nvPicPr>
        <p:blipFill>
          <a:blip r:embed="rId3"/>
          <a:stretch>
            <a:fillRect/>
          </a:stretch>
        </p:blipFill>
        <p:spPr>
          <a:xfrm>
            <a:off x="0" y="5183462"/>
            <a:ext cx="1790700" cy="1790700"/>
          </a:xfrm>
          <a:prstGeom prst="rect">
            <a:avLst/>
          </a:prstGeom>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8/23/18</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8" name="Picture 7">
            <a:extLst>
              <a:ext uri="{FF2B5EF4-FFF2-40B4-BE49-F238E27FC236}">
                <a16:creationId xmlns:a16="http://schemas.microsoft.com/office/drawing/2014/main" id="{340B0712-B618-484B-899B-E38840815EC8}"/>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2E57CC2A-1A8F-E040-9B93-1484EDECF666}"/>
              </a:ext>
            </a:extLst>
          </p:cNvPr>
          <p:cNvPicPr>
            <a:picLocks noChangeAspect="1"/>
          </p:cNvPicPr>
          <p:nvPr userDrawn="1"/>
        </p:nvPicPr>
        <p:blipFill>
          <a:blip r:embed="rId3"/>
          <a:stretch>
            <a:fillRect/>
          </a:stretch>
        </p:blipFill>
        <p:spPr>
          <a:xfrm>
            <a:off x="-39893" y="4953000"/>
            <a:ext cx="1790700" cy="1790700"/>
          </a:xfrm>
          <a:prstGeom prst="rect">
            <a:avLst/>
          </a:prstGeom>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8/23/18</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0" name="Picture 9">
            <a:extLst>
              <a:ext uri="{FF2B5EF4-FFF2-40B4-BE49-F238E27FC236}">
                <a16:creationId xmlns:a16="http://schemas.microsoft.com/office/drawing/2014/main" id="{7A36E7D5-53FB-B84A-A6ED-CB2D4808DD26}"/>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5CF2B3-17C5-8248-9F34-B4E67C3CA71D}"/>
              </a:ext>
            </a:extLst>
          </p:cNvPr>
          <p:cNvPicPr>
            <a:picLocks noChangeAspect="1"/>
          </p:cNvPicPr>
          <p:nvPr userDrawn="1"/>
        </p:nvPicPr>
        <p:blipFill>
          <a:blip r:embed="rId3"/>
          <a:stretch>
            <a:fillRect/>
          </a:stretch>
        </p:blipFill>
        <p:spPr>
          <a:xfrm>
            <a:off x="0" y="5067300"/>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694F737-ECD8-0F44-87AA-B11D7DDF602A}"/>
              </a:ext>
            </a:extLst>
          </p:cNvPr>
          <p:cNvPicPr>
            <a:picLocks noChangeAspect="1"/>
          </p:cNvPicPr>
          <p:nvPr userDrawn="1"/>
        </p:nvPicPr>
        <p:blipFill>
          <a:blip r:embed="rId3"/>
          <a:stretch>
            <a:fillRect/>
          </a:stretch>
        </p:blipFill>
        <p:spPr>
          <a:xfrm>
            <a:off x="-76200" y="489713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33E7F3A-C181-294D-B3E9-0A64135492E7}"/>
              </a:ext>
            </a:extLst>
          </p:cNvPr>
          <p:cNvPicPr>
            <a:picLocks noChangeAspect="1"/>
          </p:cNvPicPr>
          <p:nvPr userDrawn="1"/>
        </p:nvPicPr>
        <p:blipFill>
          <a:blip r:embed="rId3"/>
          <a:stretch>
            <a:fillRect/>
          </a:stretch>
        </p:blipFill>
        <p:spPr>
          <a:xfrm>
            <a:off x="9832" y="507221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6C5A20-179D-934D-B6C9-14C27F126A04}"/>
              </a:ext>
            </a:extLst>
          </p:cNvPr>
          <p:cNvPicPr>
            <a:picLocks noChangeAspect="1"/>
          </p:cNvPicPr>
          <p:nvPr userDrawn="1"/>
        </p:nvPicPr>
        <p:blipFill>
          <a:blip r:embed="rId3"/>
          <a:stretch>
            <a:fillRect/>
          </a:stretch>
        </p:blipFill>
        <p:spPr>
          <a:xfrm>
            <a:off x="-34413" y="4953000"/>
            <a:ext cx="2009775" cy="2009775"/>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A451106C-1168-5A47-AF67-D68800B338D9}"/>
              </a:ext>
            </a:extLst>
          </p:cNvPr>
          <p:cNvPicPr>
            <a:picLocks noChangeAspect="1"/>
          </p:cNvPicPr>
          <p:nvPr userDrawn="1"/>
        </p:nvPicPr>
        <p:blipFill>
          <a:blip r:embed="rId3"/>
          <a:stretch>
            <a:fillRect/>
          </a:stretch>
        </p:blipFill>
        <p:spPr>
          <a:xfrm>
            <a:off x="-76200" y="5067300"/>
            <a:ext cx="1790700" cy="1790700"/>
          </a:xfrm>
          <a:prstGeom prst="rect">
            <a:avLst/>
          </a:prstGeom>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76394581-9FCB-3040-BD3D-AACB573B7F97}"/>
              </a:ext>
            </a:extLst>
          </p:cNvPr>
          <p:cNvPicPr>
            <a:picLocks noChangeAspect="1"/>
          </p:cNvPicPr>
          <p:nvPr userDrawn="1"/>
        </p:nvPicPr>
        <p:blipFill>
          <a:blip r:embed="rId3"/>
          <a:stretch>
            <a:fillRect/>
          </a:stretch>
        </p:blipFill>
        <p:spPr>
          <a:xfrm>
            <a:off x="-29497" y="5183462"/>
            <a:ext cx="1790700" cy="1790700"/>
          </a:xfrm>
          <a:prstGeom prst="rect">
            <a:avLst/>
          </a:prstGeom>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8/23/18</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3" name="Picture 2">
            <a:extLst>
              <a:ext uri="{FF2B5EF4-FFF2-40B4-BE49-F238E27FC236}">
                <a16:creationId xmlns:a16="http://schemas.microsoft.com/office/drawing/2014/main" id="{FA0D1C81-5EBB-6345-9A9D-8FD001B974A6}"/>
              </a:ext>
            </a:extLst>
          </p:cNvPr>
          <p:cNvPicPr>
            <a:picLocks noChangeAspect="1"/>
          </p:cNvPicPr>
          <p:nvPr userDrawn="1"/>
        </p:nvPicPr>
        <p:blipFill>
          <a:blip r:embed="rId13"/>
          <a:stretch>
            <a:fillRect/>
          </a:stretch>
        </p:blipFill>
        <p:spPr>
          <a:xfrm>
            <a:off x="76200" y="-38100"/>
            <a:ext cx="1790700" cy="1790700"/>
          </a:xfrm>
          <a:prstGeom prst="rect">
            <a:avLst/>
          </a:prstGeom>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it.ly/PreBootstrapPD"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9.emf"/><Relationship Id="rId4" Type="http://schemas.openxmlformats.org/officeDocument/2006/relationships/oleObject" Target="../embeddings/oleObject2.bin"/><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0.tiff"/><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A32501-5200-1642-8F37-3EC7BBADF1A2}"/>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Welcome to </a:t>
            </a:r>
            <a:r>
              <a:rPr lang="en-US" dirty="0" err="1"/>
              <a:t>Bootstrap:Algebra</a:t>
            </a:r>
            <a:r>
              <a:rPr lang="en-US" dirty="0"/>
              <a:t>!</a:t>
            </a:r>
          </a:p>
        </p:txBody>
      </p:sp>
      <p:sp>
        <p:nvSpPr>
          <p:cNvPr id="6" name="Content Placeholder 2">
            <a:extLst>
              <a:ext uri="{FF2B5EF4-FFF2-40B4-BE49-F238E27FC236}">
                <a16:creationId xmlns:a16="http://schemas.microsoft.com/office/drawing/2014/main" id="{A62BE349-861D-8443-9E12-07AF92D6BCF2}"/>
              </a:ext>
            </a:extLst>
          </p:cNvPr>
          <p:cNvSpPr txBox="1">
            <a:spLocks/>
          </p:cNvSpPr>
          <p:nvPr/>
        </p:nvSpPr>
        <p:spPr>
          <a:xfrm>
            <a:off x="304800" y="1554163"/>
            <a:ext cx="8686800" cy="4525962"/>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150000"/>
              </a:lnSpc>
            </a:pPr>
            <a:r>
              <a:rPr lang="en-US" altLang="en-US" dirty="0">
                <a:cs typeface="Helvetica" charset="0"/>
              </a:rPr>
              <a:t>Please fill out the Form at:  </a:t>
            </a:r>
            <a:r>
              <a:rPr lang="en-US" altLang="en-US" dirty="0" err="1">
                <a:cs typeface="Helvetica" charset="0"/>
                <a:hlinkClick r:id="rId3"/>
              </a:rPr>
              <a:t>bit.ly</a:t>
            </a:r>
            <a:r>
              <a:rPr lang="en-US" altLang="en-US" dirty="0">
                <a:cs typeface="Helvetica" charset="0"/>
                <a:hlinkClick r:id="rId3"/>
              </a:rPr>
              <a:t>/</a:t>
            </a:r>
            <a:r>
              <a:rPr lang="en-US" altLang="en-US" dirty="0" err="1">
                <a:cs typeface="Helvetica" charset="0"/>
                <a:hlinkClick r:id="rId3"/>
              </a:rPr>
              <a:t>PreBootstrapPD</a:t>
            </a:r>
            <a:endParaRPr lang="en-US" altLang="en-US" dirty="0">
              <a:cs typeface="Helvetica" charset="0"/>
            </a:endParaRPr>
          </a:p>
          <a:p>
            <a:pPr>
              <a:lnSpc>
                <a:spcPct val="150000"/>
              </a:lnSpc>
            </a:pPr>
            <a:r>
              <a:rPr lang="en-US" altLang="en-US" dirty="0">
                <a:cs typeface="Helvetica" charset="0"/>
              </a:rPr>
              <a:t>Create a tri-fold name plate w/paper and markers.</a:t>
            </a:r>
          </a:p>
        </p:txBody>
      </p:sp>
      <p:pic>
        <p:nvPicPr>
          <p:cNvPr id="8" name="Picture 7">
            <a:extLst>
              <a:ext uri="{FF2B5EF4-FFF2-40B4-BE49-F238E27FC236}">
                <a16:creationId xmlns:a16="http://schemas.microsoft.com/office/drawing/2014/main" id="{0ADF9D57-C558-1E42-AFD7-844C07F1B9A0}"/>
              </a:ext>
            </a:extLst>
          </p:cNvPr>
          <p:cNvPicPr>
            <a:picLocks noChangeAspect="1"/>
          </p:cNvPicPr>
          <p:nvPr/>
        </p:nvPicPr>
        <p:blipFill rotWithShape="1">
          <a:blip r:embed="rId4"/>
          <a:srcRect b="17550"/>
          <a:stretch/>
        </p:blipFill>
        <p:spPr>
          <a:xfrm>
            <a:off x="1524000" y="3682406"/>
            <a:ext cx="5772150" cy="2397719"/>
          </a:xfrm>
          <a:prstGeom prst="rect">
            <a:avLst/>
          </a:prstGeom>
        </p:spPr>
      </p:pic>
    </p:spTree>
    <p:extLst>
      <p:ext uri="{BB962C8B-B14F-4D97-AF65-F5344CB8AC3E}">
        <p14:creationId xmlns:p14="http://schemas.microsoft.com/office/powerpoint/2010/main" val="2372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Brainstorming, and Circles of Evaluation</a:t>
            </a:r>
          </a:p>
          <a:p>
            <a:pPr eaLnBrk="1" hangingPunct="1"/>
            <a:r>
              <a:rPr lang="en-US" altLang="en-US" sz="2400" dirty="0">
                <a:latin typeface="Helvetica" charset="0"/>
                <a:ea typeface="ＭＳ Ｐゴシック" charset="-128"/>
                <a:cs typeface="Helvetica" charset="0"/>
              </a:rPr>
              <a:t>Datatypes, Domain &amp; 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 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75"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CBE-5B71-D047-A1B7-DACB3E69CC2E}"/>
              </a:ext>
            </a:extLst>
          </p:cNvPr>
          <p:cNvSpPr>
            <a:spLocks noGrp="1"/>
          </p:cNvSpPr>
          <p:nvPr>
            <p:ph type="title"/>
          </p:nvPr>
        </p:nvSpPr>
        <p:spPr/>
        <p:txBody>
          <a:bodyPr/>
          <a:lstStyle/>
          <a:p>
            <a:r>
              <a:rPr lang="en-US" dirty="0" err="1"/>
              <a:t>Bootstrap:Algebra</a:t>
            </a:r>
            <a:endParaRPr lang="en-US" dirty="0"/>
          </a:p>
        </p:txBody>
      </p:sp>
    </p:spTree>
    <p:extLst>
      <p:ext uri="{BB962C8B-B14F-4D97-AF65-F5344CB8AC3E}">
        <p14:creationId xmlns:p14="http://schemas.microsoft.com/office/powerpoint/2010/main" val="1108978173"/>
      </p:ext>
    </p:extLst>
  </p:cSld>
  <p:clrMapOvr>
    <a:masterClrMapping/>
  </p:clrMapOvr>
  <mc:AlternateContent xmlns:mc="http://schemas.openxmlformats.org/markup-compatibility/2006" xmlns:p14="http://schemas.microsoft.com/office/powerpoint/2010/main">
    <mc:Choice Requires="p14">
      <p:transition spd="slow" p14:dur="2000" advTm="2891"/>
    </mc:Choice>
    <mc:Fallback xmlns="">
      <p:transition spd="slow" advTm="28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5C31-B062-C249-B71B-75D55D97505C}"/>
              </a:ext>
            </a:extLst>
          </p:cNvPr>
          <p:cNvSpPr>
            <a:spLocks noGrp="1"/>
          </p:cNvSpPr>
          <p:nvPr>
            <p:ph type="title"/>
          </p:nvPr>
        </p:nvSpPr>
        <p:spPr/>
        <p:txBody>
          <a:bodyPr/>
          <a:lstStyle/>
          <a:p>
            <a:r>
              <a:rPr lang="en-US" dirty="0"/>
              <a:t>Take a look around the room</a:t>
            </a:r>
          </a:p>
        </p:txBody>
      </p:sp>
      <p:pic>
        <p:nvPicPr>
          <p:cNvPr id="6" name="Picture 5">
            <a:extLst>
              <a:ext uri="{FF2B5EF4-FFF2-40B4-BE49-F238E27FC236}">
                <a16:creationId xmlns:a16="http://schemas.microsoft.com/office/drawing/2014/main" id="{44D9969D-B408-2341-AB8D-1D68F6AC7347}"/>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399692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Mathematical Practices</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2209800" cy="285974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2" y="1583764"/>
            <a:ext cx="2222500" cy="287617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1583764"/>
            <a:ext cx="2209800" cy="28597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718" y="1600200"/>
            <a:ext cx="2264064" cy="292996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 y="4075954"/>
            <a:ext cx="2224808" cy="287916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075954"/>
            <a:ext cx="2230581" cy="28866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075954"/>
            <a:ext cx="2317174" cy="299869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3852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828800"/>
            <a:ext cx="2620433" cy="1965325"/>
          </a:xfrm>
          <a:ln w="76200">
            <a:solidFill>
              <a:schemeClr val="bg1"/>
            </a:solidFill>
          </a:ln>
          <a:effectLst>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87" y="1034759"/>
            <a:ext cx="2966413" cy="2224810"/>
          </a:xfrm>
          <a:prstGeom prst="rect">
            <a:avLst/>
          </a:prstGeom>
          <a:ln w="76200">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600" y="1783484"/>
            <a:ext cx="2717800" cy="2038350"/>
          </a:xfrm>
          <a:prstGeom prst="rect">
            <a:avLst/>
          </a:prstGeom>
          <a:ln w="76200">
            <a:solidFill>
              <a:schemeClr val="bg1"/>
            </a:solid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48" r="9175"/>
          <a:stretch/>
        </p:blipFill>
        <p:spPr>
          <a:xfrm>
            <a:off x="76200" y="4636075"/>
            <a:ext cx="2057400" cy="1868633"/>
          </a:xfrm>
          <a:prstGeom prst="rect">
            <a:avLst/>
          </a:prstGeom>
          <a:ln w="76200">
            <a:solidFill>
              <a:schemeClr val="bg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112372"/>
            <a:ext cx="2151825" cy="1613869"/>
          </a:xfrm>
          <a:prstGeom prst="rect">
            <a:avLst/>
          </a:prstGeom>
          <a:ln w="76200">
            <a:solidFill>
              <a:schemeClr val="bg1"/>
            </a:solidFill>
          </a:ln>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6594" r="6228"/>
          <a:stretch/>
        </p:blipFill>
        <p:spPr>
          <a:xfrm>
            <a:off x="4648199" y="4807527"/>
            <a:ext cx="2133601" cy="1821873"/>
          </a:xfrm>
          <a:prstGeom prst="rect">
            <a:avLst/>
          </a:prstGeom>
          <a:ln w="76200">
            <a:solidFill>
              <a:schemeClr val="bg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122148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Connections &amp; Communicating</a:t>
            </a:r>
          </a:p>
        </p:txBody>
      </p:sp>
      <p:pic>
        <p:nvPicPr>
          <p:cNvPr id="1026" name="Picture 2" descr="mage result for twitter bir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4" r="10640"/>
          <a:stretch/>
        </p:blipFill>
        <p:spPr bwMode="auto">
          <a:xfrm>
            <a:off x="0" y="2030476"/>
            <a:ext cx="2086535" cy="188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mage result for facebook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age result for facebook logo"/>
          <p:cNvSpPr>
            <a:spLocks noChangeAspect="1" noChangeArrowheads="1"/>
          </p:cNvSpPr>
          <p:nvPr/>
        </p:nvSpPr>
        <p:spPr bwMode="auto">
          <a:xfrm flipH="1" flipV="1">
            <a:off x="457200" y="457200"/>
            <a:ext cx="4648200" cy="464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5" y="4667250"/>
            <a:ext cx="1790700" cy="1790700"/>
          </a:xfrm>
          <a:prstGeom prst="rect">
            <a:avLst/>
          </a:prstGeom>
        </p:spPr>
      </p:pic>
      <p:sp>
        <p:nvSpPr>
          <p:cNvPr id="7" name="TextBox 6"/>
          <p:cNvSpPr txBox="1"/>
          <p:nvPr/>
        </p:nvSpPr>
        <p:spPr>
          <a:xfrm>
            <a:off x="2238935" y="2286000"/>
            <a:ext cx="6600265" cy="2554545"/>
          </a:xfrm>
          <a:prstGeom prst="rect">
            <a:avLst/>
          </a:prstGeom>
          <a:noFill/>
        </p:spPr>
        <p:txBody>
          <a:bodyPr wrap="square" rtlCol="0">
            <a:spAutoFit/>
          </a:bodyPr>
          <a:lstStyle/>
          <a:p>
            <a:r>
              <a:rPr lang="en-US" sz="3200" dirty="0">
                <a:solidFill>
                  <a:schemeClr val="bg1"/>
                </a:solidFill>
              </a:rPr>
              <a:t>@</a:t>
            </a:r>
            <a:r>
              <a:rPr lang="en-US" sz="3200" dirty="0" err="1">
                <a:solidFill>
                  <a:schemeClr val="bg1"/>
                </a:solidFill>
              </a:rPr>
              <a:t>bootstrapworld</a:t>
            </a:r>
            <a:r>
              <a:rPr lang="en-US" sz="3200" dirty="0">
                <a:solidFill>
                  <a:schemeClr val="bg1"/>
                </a:solidFill>
              </a:rPr>
              <a:t> </a:t>
            </a:r>
          </a:p>
          <a:p>
            <a:r>
              <a:rPr lang="en-US" sz="3200" dirty="0">
                <a:solidFill>
                  <a:schemeClr val="bg1"/>
                </a:solidFill>
              </a:rPr>
              <a:t>@</a:t>
            </a:r>
            <a:r>
              <a:rPr lang="en-US" sz="3200" dirty="0" err="1">
                <a:solidFill>
                  <a:schemeClr val="bg1"/>
                </a:solidFill>
              </a:rPr>
              <a:t>edcamposjr</a:t>
            </a:r>
            <a:r>
              <a:rPr lang="en-US" sz="3200" dirty="0">
                <a:solidFill>
                  <a:schemeClr val="bg1"/>
                </a:solidFill>
              </a:rPr>
              <a:t>         @</a:t>
            </a:r>
            <a:r>
              <a:rPr lang="en-US" sz="3200" dirty="0" err="1">
                <a:solidFill>
                  <a:schemeClr val="bg1"/>
                </a:solidFill>
              </a:rPr>
              <a:t>youndtsmith</a:t>
            </a:r>
            <a:r>
              <a:rPr lang="en-US" sz="3200" dirty="0">
                <a:solidFill>
                  <a:schemeClr val="bg1"/>
                </a:solidFill>
              </a:rPr>
              <a:t>   </a:t>
            </a:r>
          </a:p>
          <a:p>
            <a:r>
              <a:rPr lang="en-US" sz="3200" dirty="0">
                <a:solidFill>
                  <a:schemeClr val="bg1"/>
                </a:solidFill>
              </a:rPr>
              <a:t>@</a:t>
            </a:r>
            <a:r>
              <a:rPr lang="en-US" sz="3200" dirty="0" err="1">
                <a:solidFill>
                  <a:schemeClr val="bg1"/>
                </a:solidFill>
              </a:rPr>
              <a:t>mrspooleyo</a:t>
            </a:r>
            <a:r>
              <a:rPr lang="en-US" sz="3200" dirty="0">
                <a:solidFill>
                  <a:schemeClr val="bg1"/>
                </a:solidFill>
              </a:rPr>
              <a:t>         @</a:t>
            </a:r>
            <a:r>
              <a:rPr lang="en-US" sz="3200" dirty="0" err="1">
                <a:solidFill>
                  <a:schemeClr val="bg1"/>
                </a:solidFill>
              </a:rPr>
              <a:t>joepolitz</a:t>
            </a:r>
            <a:endParaRPr lang="en-US" sz="3200" dirty="0">
              <a:solidFill>
                <a:schemeClr val="bg1"/>
              </a:solidFill>
            </a:endParaRPr>
          </a:p>
          <a:p>
            <a:r>
              <a:rPr lang="en-US" sz="3200" dirty="0">
                <a:solidFill>
                  <a:schemeClr val="bg1"/>
                </a:solidFill>
              </a:rPr>
              <a:t>@</a:t>
            </a:r>
            <a:r>
              <a:rPr lang="en-US" sz="3200" dirty="0" err="1">
                <a:solidFill>
                  <a:schemeClr val="bg1"/>
                </a:solidFill>
              </a:rPr>
              <a:t>ShriramKMurthi</a:t>
            </a:r>
            <a:r>
              <a:rPr lang="en-US" sz="3200" dirty="0">
                <a:solidFill>
                  <a:schemeClr val="bg1"/>
                </a:solidFill>
              </a:rPr>
              <a:t>   @</a:t>
            </a:r>
            <a:r>
              <a:rPr lang="en-US" sz="3200" dirty="0" err="1">
                <a:solidFill>
                  <a:schemeClr val="bg1"/>
                </a:solidFill>
              </a:rPr>
              <a:t>KathiFisler</a:t>
            </a:r>
            <a:endParaRPr lang="en-US" sz="3200" dirty="0">
              <a:solidFill>
                <a:schemeClr val="bg1"/>
              </a:solidFill>
            </a:endParaRPr>
          </a:p>
          <a:p>
            <a:endParaRPr lang="en-US" sz="3200" dirty="0">
              <a:solidFill>
                <a:schemeClr val="bg1"/>
              </a:solidFill>
            </a:endParaRPr>
          </a:p>
        </p:txBody>
      </p:sp>
      <p:sp>
        <p:nvSpPr>
          <p:cNvPr id="9" name="TextBox 8"/>
          <p:cNvSpPr txBox="1"/>
          <p:nvPr/>
        </p:nvSpPr>
        <p:spPr>
          <a:xfrm>
            <a:off x="2438400" y="5240095"/>
            <a:ext cx="6400800" cy="646331"/>
          </a:xfrm>
          <a:prstGeom prst="rect">
            <a:avLst/>
          </a:prstGeom>
          <a:noFill/>
        </p:spPr>
        <p:txBody>
          <a:bodyPr wrap="square" rtlCol="0">
            <a:spAutoFit/>
          </a:bodyPr>
          <a:lstStyle/>
          <a:p>
            <a:r>
              <a:rPr lang="en-US" sz="3600" dirty="0" err="1">
                <a:solidFill>
                  <a:schemeClr val="bg1"/>
                </a:solidFill>
              </a:rPr>
              <a:t>facebook.com</a:t>
            </a:r>
            <a:r>
              <a:rPr lang="en-US" sz="3600" dirty="0">
                <a:solidFill>
                  <a:schemeClr val="bg1"/>
                </a:solidFill>
              </a:rPr>
              <a:t>/</a:t>
            </a:r>
            <a:r>
              <a:rPr lang="en-US" sz="3600" dirty="0" err="1">
                <a:solidFill>
                  <a:schemeClr val="bg1"/>
                </a:solidFill>
              </a:rPr>
              <a:t>bootstrapworld</a:t>
            </a:r>
            <a:endParaRPr lang="en-US" sz="3600" dirty="0">
              <a:solidFill>
                <a:schemeClr val="bg1"/>
              </a:solidFill>
            </a:endParaRPr>
          </a:p>
        </p:txBody>
      </p:sp>
    </p:spTree>
    <p:extLst>
      <p:ext uri="{BB962C8B-B14F-4D97-AF65-F5344CB8AC3E}">
        <p14:creationId xmlns:p14="http://schemas.microsoft.com/office/powerpoint/2010/main" val="64389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6DE8F5-5624-3F4C-BE85-86DF7BD0EEE1}"/>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Favorite Videogames?</a:t>
            </a:r>
          </a:p>
        </p:txBody>
      </p:sp>
      <p:pic>
        <p:nvPicPr>
          <p:cNvPr id="5" name="Picture 4">
            <a:extLst>
              <a:ext uri="{FF2B5EF4-FFF2-40B4-BE49-F238E27FC236}">
                <a16:creationId xmlns:a16="http://schemas.microsoft.com/office/drawing/2014/main" id="{11A42A12-B9FF-7B43-9124-7D5CE68A8C6A}"/>
              </a:ext>
            </a:extLst>
          </p:cNvPr>
          <p:cNvPicPr>
            <a:picLocks noChangeAspect="1"/>
          </p:cNvPicPr>
          <p:nvPr/>
        </p:nvPicPr>
        <p:blipFill>
          <a:blip r:embed="rId3"/>
          <a:stretch>
            <a:fillRect/>
          </a:stretch>
        </p:blipFill>
        <p:spPr>
          <a:xfrm>
            <a:off x="332678" y="2209800"/>
            <a:ext cx="4578350" cy="2578527"/>
          </a:xfrm>
          <a:prstGeom prst="rect">
            <a:avLst/>
          </a:prstGeom>
          <a:ln w="28575">
            <a:solidFill>
              <a:schemeClr val="bg1"/>
            </a:solidFill>
          </a:ln>
        </p:spPr>
      </p:pic>
      <p:pic>
        <p:nvPicPr>
          <p:cNvPr id="6" name="Picture 5">
            <a:extLst>
              <a:ext uri="{FF2B5EF4-FFF2-40B4-BE49-F238E27FC236}">
                <a16:creationId xmlns:a16="http://schemas.microsoft.com/office/drawing/2014/main" id="{1ADEAAA9-1406-0D44-8D94-92454404230D}"/>
              </a:ext>
            </a:extLst>
          </p:cNvPr>
          <p:cNvPicPr>
            <a:picLocks noChangeAspect="1"/>
          </p:cNvPicPr>
          <p:nvPr/>
        </p:nvPicPr>
        <p:blipFill>
          <a:blip r:embed="rId4"/>
          <a:stretch>
            <a:fillRect/>
          </a:stretch>
        </p:blipFill>
        <p:spPr>
          <a:xfrm>
            <a:off x="5185818" y="1676400"/>
            <a:ext cx="3772328" cy="3772328"/>
          </a:xfrm>
          <a:prstGeom prst="rect">
            <a:avLst/>
          </a:prstGeom>
          <a:ln w="28575">
            <a:solidFill>
              <a:schemeClr val="bg1"/>
            </a:solidFill>
          </a:ln>
        </p:spPr>
      </p:pic>
    </p:spTree>
    <p:extLst>
      <p:ext uri="{BB962C8B-B14F-4D97-AF65-F5344CB8AC3E}">
        <p14:creationId xmlns:p14="http://schemas.microsoft.com/office/powerpoint/2010/main" val="6760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Ninja Cat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197921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dirty="0">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647"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648"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649"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dirty="0">
                <a:latin typeface="Gill Sans MT" charset="0"/>
              </a:rPr>
              <a:t>&lt;name&gt;	:	  &lt;domain&gt;   	</a:t>
            </a:r>
            <a:r>
              <a:rPr lang="en-US" altLang="en-US" sz="2400" i="1" u="sng" dirty="0">
                <a:latin typeface="Gill Sans MT" charset="0"/>
                <a:sym typeface="Wingdings" charset="2"/>
              </a:rPr>
              <a:t>  &lt;range&gt;</a:t>
            </a:r>
            <a:endParaRPr lang="en-US" altLang="en-US" sz="2400" i="1" u="sng" dirty="0">
              <a:latin typeface="Gill Sans MT" charset="0"/>
            </a:endParaRPr>
          </a:p>
          <a:p>
            <a:pPr eaLnBrk="1" hangingPunct="1">
              <a:spcAft>
                <a:spcPts val="1800"/>
              </a:spcAft>
              <a:buClr>
                <a:srgbClr val="4C4C4C"/>
              </a:buClr>
              <a:buSzTx/>
              <a:buFontTx/>
              <a:buNone/>
            </a:pPr>
            <a:r>
              <a:rPr lang="en-US" altLang="en-US" sz="2400" dirty="0">
                <a:latin typeface="Gill Sans MT" charset="0"/>
              </a:rPr>
              <a:t>; </a:t>
            </a:r>
            <a:r>
              <a:rPr lang="en-US" altLang="en-US" sz="2400" dirty="0" err="1">
                <a:latin typeface="Gill Sans MT" charset="0"/>
              </a:rPr>
              <a:t>MrCoffee</a:t>
            </a:r>
            <a:r>
              <a:rPr lang="en-US" altLang="en-US" sz="2400" dirty="0">
                <a:latin typeface="Gill Sans MT" charset="0"/>
              </a:rPr>
              <a:t>	: 	Beans     Water    	</a:t>
            </a:r>
            <a:r>
              <a:rPr lang="en-US" altLang="en-US" sz="2400" dirty="0">
                <a:latin typeface="Gill Sans MT" charset="0"/>
                <a:sym typeface="Wingdings" charset="2"/>
              </a:rPr>
              <a:t> Coffee</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sqrt 	: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sym typeface="Wingdings" charset="2"/>
              </a:rPr>
              <a:t>; </a:t>
            </a:r>
            <a:r>
              <a:rPr lang="en-US" altLang="en-US" sz="2400" dirty="0" err="1">
                <a:latin typeface="Gill Sans MT" charset="0"/>
                <a:sym typeface="Wingdings" charset="2"/>
              </a:rPr>
              <a:t>sqr</a:t>
            </a:r>
            <a:r>
              <a:rPr lang="en-US" altLang="en-US" sz="2400" dirty="0">
                <a:latin typeface="Gill Sans MT" charset="0"/>
                <a:sym typeface="Wingdings" charset="2"/>
              </a:rPr>
              <a:t>	:	Number	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BDC11A64-5B96-1B49-ABE1-BE4B36AD6B21}"/>
              </a:ext>
            </a:extLst>
          </p:cNvPr>
          <p:cNvPicPr>
            <a:picLocks noChangeAspect="1"/>
          </p:cNvPicPr>
          <p:nvPr/>
        </p:nvPicPr>
        <p:blipFill>
          <a:blip r:embed="rId3"/>
          <a:stretch>
            <a:fillRect/>
          </a:stretch>
        </p:blipFill>
        <p:spPr>
          <a:xfrm>
            <a:off x="4470400" y="3274161"/>
            <a:ext cx="46736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Rocket-Height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5744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D76D-8A68-824F-BC67-2A0155EB18FC}"/>
              </a:ext>
            </a:extLst>
          </p:cNvPr>
          <p:cNvPicPr>
            <a:picLocks noChangeAspect="1"/>
          </p:cNvPicPr>
          <p:nvPr/>
        </p:nvPicPr>
        <p:blipFill>
          <a:blip r:embed="rId3"/>
          <a:stretch>
            <a:fillRect/>
          </a:stretch>
        </p:blipFill>
        <p:spPr>
          <a:xfrm>
            <a:off x="533400" y="681925"/>
            <a:ext cx="8229600" cy="6454588"/>
          </a:xfrm>
          <a:prstGeom prst="rect">
            <a:avLst/>
          </a:prstGeom>
        </p:spPr>
      </p:pic>
      <p:sp>
        <p:nvSpPr>
          <p:cNvPr id="3" name="Title 2"/>
          <p:cNvSpPr>
            <a:spLocks noGrp="1"/>
          </p:cNvSpPr>
          <p:nvPr>
            <p:ph type="title"/>
          </p:nvPr>
        </p:nvSpPr>
        <p:spPr>
          <a:xfrm>
            <a:off x="304800" y="0"/>
            <a:ext cx="8686800" cy="838200"/>
          </a:xfrm>
        </p:spPr>
        <p:txBody>
          <a:bodyPr/>
          <a:lstStyle/>
          <a:p>
            <a:pPr>
              <a:defRPr/>
            </a:pPr>
            <a:r>
              <a:rPr lang="en-US" dirty="0"/>
              <a:t>Word Problem: rocket-height</a:t>
            </a:r>
          </a:p>
        </p:txBody>
      </p:sp>
      <p:sp>
        <p:nvSpPr>
          <p:cNvPr id="31" name="TextBox 30"/>
          <p:cNvSpPr txBox="1">
            <a:spLocks noChangeArrowheads="1"/>
          </p:cNvSpPr>
          <p:nvPr/>
        </p:nvSpPr>
        <p:spPr bwMode="auto">
          <a:xfrm>
            <a:off x="647700" y="211546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sp>
        <p:nvSpPr>
          <p:cNvPr id="33" name="TextBox 32"/>
          <p:cNvSpPr txBox="1">
            <a:spLocks noChangeArrowheads="1"/>
          </p:cNvSpPr>
          <p:nvPr/>
        </p:nvSpPr>
        <p:spPr bwMode="auto">
          <a:xfrm>
            <a:off x="3505200" y="213924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34" name="TextBox 33"/>
          <p:cNvSpPr txBox="1">
            <a:spLocks noChangeArrowheads="1"/>
          </p:cNvSpPr>
          <p:nvPr/>
        </p:nvSpPr>
        <p:spPr bwMode="auto">
          <a:xfrm>
            <a:off x="6972300" y="2114643"/>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642257" y="269949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1494971" y="3983434"/>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733800" y="2551952"/>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7062108" y="3057105"/>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182258" y="395929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dirty="0">
                <a:solidFill>
                  <a:schemeClr val="bg1"/>
                </a:solidFill>
                <a:latin typeface="Comic Sans MS" charset="0"/>
              </a:rPr>
              <a:t>15</a:t>
            </a:r>
          </a:p>
        </p:txBody>
      </p:sp>
      <p:sp>
        <p:nvSpPr>
          <p:cNvPr id="45" name="TextBox 44"/>
          <p:cNvSpPr txBox="1">
            <a:spLocks noChangeArrowheads="1"/>
          </p:cNvSpPr>
          <p:nvPr/>
        </p:nvSpPr>
        <p:spPr bwMode="auto">
          <a:xfrm>
            <a:off x="6147708" y="400070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105  </a:t>
            </a:r>
            <a:endParaRPr lang="en-US" altLang="en-US" sz="1400" dirty="0">
              <a:solidFill>
                <a:schemeClr val="bg1"/>
              </a:solidFill>
              <a:latin typeface="Comic Sans MS" charset="0"/>
            </a:endParaRPr>
          </a:p>
        </p:txBody>
      </p:sp>
      <p:sp>
        <p:nvSpPr>
          <p:cNvPr id="46" name="TextBox 45"/>
          <p:cNvSpPr txBox="1">
            <a:spLocks noChangeArrowheads="1"/>
          </p:cNvSpPr>
          <p:nvPr/>
        </p:nvSpPr>
        <p:spPr bwMode="auto">
          <a:xfrm>
            <a:off x="5826124" y="3937419"/>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15)  </a:t>
            </a:r>
            <a:endParaRPr lang="en-US" altLang="en-US" sz="1400" dirty="0">
              <a:solidFill>
                <a:schemeClr val="bg1"/>
              </a:solidFill>
              <a:latin typeface="Comic Sans MS" charset="0"/>
            </a:endParaRPr>
          </a:p>
        </p:txBody>
      </p:sp>
      <p:sp>
        <p:nvSpPr>
          <p:cNvPr id="47" name="TextBox 46"/>
          <p:cNvSpPr txBox="1">
            <a:spLocks noChangeArrowheads="1"/>
          </p:cNvSpPr>
          <p:nvPr/>
        </p:nvSpPr>
        <p:spPr bwMode="auto">
          <a:xfrm>
            <a:off x="5791200" y="456924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289)  </a:t>
            </a:r>
            <a:endParaRPr lang="en-US" altLang="en-US" sz="1400" dirty="0">
              <a:solidFill>
                <a:schemeClr val="bg1"/>
              </a:solidFill>
              <a:latin typeface="Comic Sans MS" charset="0"/>
            </a:endParaRPr>
          </a:p>
        </p:txBody>
      </p:sp>
      <p:sp>
        <p:nvSpPr>
          <p:cNvPr id="48" name="TextBox 47"/>
          <p:cNvSpPr txBox="1">
            <a:spLocks noChangeArrowheads="1"/>
          </p:cNvSpPr>
          <p:nvPr/>
        </p:nvSpPr>
        <p:spPr bwMode="auto">
          <a:xfrm>
            <a:off x="1502229" y="4556124"/>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289      </a:t>
            </a:r>
          </a:p>
        </p:txBody>
      </p:sp>
      <p:grpSp>
        <p:nvGrpSpPr>
          <p:cNvPr id="54" name="Group 53"/>
          <p:cNvGrpSpPr>
            <a:grpSpLocks/>
          </p:cNvGrpSpPr>
          <p:nvPr/>
        </p:nvGrpSpPr>
        <p:grpSpPr bwMode="auto">
          <a:xfrm>
            <a:off x="3628345" y="3935412"/>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xfrm>
            <a:off x="8229600" y="645795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grpSp>
        <p:nvGrpSpPr>
          <p:cNvPr id="22" name="Group 21"/>
          <p:cNvGrpSpPr>
            <a:grpSpLocks/>
          </p:cNvGrpSpPr>
          <p:nvPr/>
        </p:nvGrpSpPr>
        <p:grpSpPr bwMode="auto">
          <a:xfrm>
            <a:off x="4457700" y="3296327"/>
            <a:ext cx="1600200" cy="562256"/>
            <a:chOff x="4305300" y="2626402"/>
            <a:chExt cx="1600200" cy="562256"/>
          </a:xfrm>
        </p:grpSpPr>
        <p:sp>
          <p:nvSpPr>
            <p:cNvPr id="23" name="Oval Callout 22"/>
            <p:cNvSpPr/>
            <p:nvPr/>
          </p:nvSpPr>
          <p:spPr>
            <a:xfrm>
              <a:off x="4457700" y="2626402"/>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00" dirty="0"/>
            </a:p>
          </p:txBody>
        </p:sp>
        <p:sp>
          <p:nvSpPr>
            <p:cNvPr id="24" name="Oval Callout 23"/>
            <p:cNvSpPr/>
            <p:nvPr/>
          </p:nvSpPr>
          <p:spPr>
            <a:xfrm>
              <a:off x="4305300" y="2655258"/>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9" name="Rectangle 28">
            <a:extLst>
              <a:ext uri="{FF2B5EF4-FFF2-40B4-BE49-F238E27FC236}">
                <a16:creationId xmlns:a16="http://schemas.microsoft.com/office/drawing/2014/main" id="{9BDDA405-2599-7E48-B420-C9EDFD748A6C}"/>
              </a:ext>
            </a:extLst>
          </p:cNvPr>
          <p:cNvSpPr/>
          <p:nvPr/>
        </p:nvSpPr>
        <p:spPr>
          <a:xfrm>
            <a:off x="527957" y="690438"/>
            <a:ext cx="8458200" cy="824576"/>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2" name="TextBox 31">
            <a:extLst>
              <a:ext uri="{FF2B5EF4-FFF2-40B4-BE49-F238E27FC236}">
                <a16:creationId xmlns:a16="http://schemas.microsoft.com/office/drawing/2014/main" id="{4AE1D41B-6CA9-0C42-A9CB-685D6E4E5EBA}"/>
              </a:ext>
            </a:extLst>
          </p:cNvPr>
          <p:cNvSpPr txBox="1">
            <a:spLocks noChangeArrowheads="1"/>
          </p:cNvSpPr>
          <p:nvPr/>
        </p:nvSpPr>
        <p:spPr bwMode="auto">
          <a:xfrm>
            <a:off x="1277257"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a:t>
            </a:r>
          </a:p>
        </p:txBody>
      </p:sp>
      <p:sp>
        <p:nvSpPr>
          <p:cNvPr id="35" name="TextBox 34">
            <a:extLst>
              <a:ext uri="{FF2B5EF4-FFF2-40B4-BE49-F238E27FC236}">
                <a16:creationId xmlns:a16="http://schemas.microsoft.com/office/drawing/2014/main" id="{3D9B4C02-38E5-E24D-8E76-C00D3987DDA3}"/>
              </a:ext>
            </a:extLst>
          </p:cNvPr>
          <p:cNvSpPr txBox="1">
            <a:spLocks noChangeArrowheads="1"/>
          </p:cNvSpPr>
          <p:nvPr/>
        </p:nvSpPr>
        <p:spPr bwMode="auto">
          <a:xfrm>
            <a:off x="3505200" y="6457950"/>
            <a:ext cx="3593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  7                       )</a:t>
            </a:r>
          </a:p>
        </p:txBody>
      </p:sp>
      <p:sp>
        <p:nvSpPr>
          <p:cNvPr id="37" name="Rectangle 36">
            <a:extLst>
              <a:ext uri="{FF2B5EF4-FFF2-40B4-BE49-F238E27FC236}">
                <a16:creationId xmlns:a16="http://schemas.microsoft.com/office/drawing/2014/main" id="{9FDDC994-6F8F-E245-B373-4BC2DE0277F5}"/>
              </a:ext>
            </a:extLst>
          </p:cNvPr>
          <p:cNvSpPr/>
          <p:nvPr/>
        </p:nvSpPr>
        <p:spPr>
          <a:xfrm>
            <a:off x="228600" y="1916264"/>
            <a:ext cx="8458200" cy="1316772"/>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42" name="TextBox 41">
            <a:extLst>
              <a:ext uri="{FF2B5EF4-FFF2-40B4-BE49-F238E27FC236}">
                <a16:creationId xmlns:a16="http://schemas.microsoft.com/office/drawing/2014/main" id="{B18CE7B9-61A2-AA41-B588-19BEEBDFECB4}"/>
              </a:ext>
            </a:extLst>
          </p:cNvPr>
          <p:cNvSpPr txBox="1">
            <a:spLocks noChangeArrowheads="1"/>
          </p:cNvSpPr>
          <p:nvPr/>
        </p:nvSpPr>
        <p:spPr bwMode="auto">
          <a:xfrm>
            <a:off x="3035300"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
        <p:nvSpPr>
          <p:cNvPr id="43" name="TextBox 42">
            <a:extLst>
              <a:ext uri="{FF2B5EF4-FFF2-40B4-BE49-F238E27FC236}">
                <a16:creationId xmlns:a16="http://schemas.microsoft.com/office/drawing/2014/main" id="{DD620190-9A1B-6F4F-9CA9-FE6058324CC7}"/>
              </a:ext>
            </a:extLst>
          </p:cNvPr>
          <p:cNvSpPr txBox="1">
            <a:spLocks noChangeArrowheads="1"/>
          </p:cNvSpPr>
          <p:nvPr/>
        </p:nvSpPr>
        <p:spPr bwMode="auto">
          <a:xfrm>
            <a:off x="4486728" y="6444829"/>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Tree>
    <p:extLst>
      <p:ext uri="{BB962C8B-B14F-4D97-AF65-F5344CB8AC3E}">
        <p14:creationId xmlns:p14="http://schemas.microsoft.com/office/powerpoint/2010/main" val="306222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0.08316 -0.27338 L -3.33333E-6 2.22222E-6 " pathEditMode="relative" rAng="0" ptsTypes="AA">
                                      <p:cBhvr>
                                        <p:cTn id="34" dur="2000" fill="hold"/>
                                        <p:tgtEl>
                                          <p:spTgt spid="38"/>
                                        </p:tgtEl>
                                        <p:attrNameLst>
                                          <p:attrName>ppt_x</p:attrName>
                                          <p:attrName>ppt_y</p:attrName>
                                        </p:attrNameLst>
                                      </p:cBhvr>
                                      <p:rCtr x="4149" y="13657"/>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P spid="32" grpId="0"/>
      <p:bldP spid="35"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update-target(p. 16)        </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update-danger(p. 17)</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C3545B38-E3BD-7446-B335-B24F3A85C3BC}"/>
              </a:ext>
            </a:extLst>
          </p:cNvPr>
          <p:cNvPicPr>
            <a:picLocks noChangeAspect="1"/>
          </p:cNvPicPr>
          <p:nvPr/>
        </p:nvPicPr>
        <p:blipFill>
          <a:blip r:embed="rId3"/>
          <a:stretch>
            <a:fillRect/>
          </a:stretch>
        </p:blipFill>
        <p:spPr>
          <a:xfrm>
            <a:off x="5791200" y="525463"/>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26AE8872-3010-3A4E-B329-B49C177DF1C8}"/>
              </a:ext>
            </a:extLst>
          </p:cNvPr>
          <p:cNvPicPr>
            <a:picLocks noChangeAspect="1"/>
          </p:cNvPicPr>
          <p:nvPr/>
        </p:nvPicPr>
        <p:blipFill>
          <a:blip r:embed="rId3"/>
          <a:stretch>
            <a:fillRect/>
          </a:stretch>
        </p:blipFill>
        <p:spPr>
          <a:xfrm>
            <a:off x="5925015" y="2559844"/>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Review – The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33885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pic>
        <p:nvPicPr>
          <p:cNvPr id="4" name="Picture 3">
            <a:extLst>
              <a:ext uri="{FF2B5EF4-FFF2-40B4-BE49-F238E27FC236}">
                <a16:creationId xmlns:a16="http://schemas.microsoft.com/office/drawing/2014/main" id="{D3B88754-9B65-9441-9F95-D9F70B44FF62}"/>
              </a:ext>
            </a:extLst>
          </p:cNvPr>
          <p:cNvPicPr>
            <a:picLocks noChangeAspect="1"/>
          </p:cNvPicPr>
          <p:nvPr/>
        </p:nvPicPr>
        <p:blipFill>
          <a:blip r:embed="rId3"/>
          <a:stretch>
            <a:fillRect/>
          </a:stretch>
        </p:blipFill>
        <p:spPr>
          <a:xfrm>
            <a:off x="3048000" y="-232172"/>
            <a:ext cx="2854325" cy="2140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3871613383"/>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553075" y="2438400"/>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  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topping   “cheese”)</a:t>
            </a:r>
          </a:p>
          <a:p>
            <a:pPr>
              <a:lnSpc>
                <a:spcPct val="150000"/>
              </a:lnSpc>
              <a:spcBef>
                <a:spcPct val="0"/>
              </a:spcBef>
              <a:buClrTx/>
              <a:buSzTx/>
              <a:buFontTx/>
              <a:buNone/>
            </a:pPr>
            <a:r>
              <a:rPr lang="en-US" altLang="en-US" sz="1400" dirty="0">
                <a:latin typeface="Comic Sans MS" charset="0"/>
              </a:rPr>
              <a:t>(string=?   topping   “pepperoni”)</a:t>
            </a:r>
          </a:p>
          <a:p>
            <a:pPr>
              <a:lnSpc>
                <a:spcPct val="150000"/>
              </a:lnSpc>
              <a:spcBef>
                <a:spcPct val="0"/>
              </a:spcBef>
              <a:buClrTx/>
              <a:buSzTx/>
              <a:buFontTx/>
              <a:buNone/>
            </a:pPr>
            <a:r>
              <a:rPr lang="en-US" altLang="en-US" sz="1400" dirty="0">
                <a:latin typeface="Comic Sans MS" charset="0"/>
              </a:rPr>
              <a:t>(string=?   topping   “chicken”)</a:t>
            </a:r>
          </a:p>
          <a:p>
            <a:pPr>
              <a:lnSpc>
                <a:spcPct val="150000"/>
              </a:lnSpc>
              <a:spcBef>
                <a:spcPct val="0"/>
              </a:spcBef>
              <a:buClrTx/>
              <a:buSzTx/>
              <a:buFontTx/>
              <a:buNone/>
            </a:pPr>
            <a:r>
              <a:rPr lang="en-US" altLang="en-US" sz="1400" dirty="0">
                <a:latin typeface="Comic Sans MS" charset="0"/>
              </a:rPr>
              <a:t>(string=?   topping   “broccoli”)</a:t>
            </a:r>
          </a:p>
          <a:p>
            <a:pPr>
              <a:lnSpc>
                <a:spcPct val="150000"/>
              </a:lnSpc>
              <a:spcBef>
                <a:spcPct val="0"/>
              </a:spcBef>
              <a:buClrTx/>
              <a:buSzTx/>
              <a:buFontTx/>
              <a:buNone/>
            </a:pPr>
            <a:endParaRPr lang="en-US" altLang="en-US" sz="1400" dirty="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8688" y="23749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95563" y="243363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dirty="0">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pic>
        <p:nvPicPr>
          <p:cNvPr id="5" name="Picture 4">
            <a:extLst>
              <a:ext uri="{FF2B5EF4-FFF2-40B4-BE49-F238E27FC236}">
                <a16:creationId xmlns:a16="http://schemas.microsoft.com/office/drawing/2014/main" id="{7814CF92-D994-6449-AA88-CB906B358A8C}"/>
              </a:ext>
            </a:extLst>
          </p:cNvPr>
          <p:cNvPicPr>
            <a:picLocks noChangeAspect="1"/>
          </p:cNvPicPr>
          <p:nvPr/>
        </p:nvPicPr>
        <p:blipFill>
          <a:blip r:embed="rId10"/>
          <a:stretch>
            <a:fillRect/>
          </a:stretch>
        </p:blipFill>
        <p:spPr>
          <a:xfrm>
            <a:off x="6692371" y="4002088"/>
            <a:ext cx="2518833" cy="188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0" presetClass="entr" presetSubtype="0" fill="hold"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67</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70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72</a:t>
            </a:fld>
            <a:endParaRPr lang="en-US" altLang="en-US" sz="1200">
              <a:solidFill>
                <a:srgbClr val="D38E27"/>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73</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74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75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77</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 / </a:t>
            </a:r>
            <a:r>
              <a:rPr lang="en-US" altLang="en-US" sz="2400" dirty="0" err="1">
                <a:solidFill>
                  <a:schemeClr val="bg1"/>
                </a:solidFill>
                <a:latin typeface="Arial" charset="0"/>
              </a:rPr>
              <a:t>BootstrapWorld</a:t>
            </a:r>
            <a:endParaRPr lang="en-US" altLang="en-US" sz="2400" dirty="0">
              <a:solidFill>
                <a:schemeClr val="bg1"/>
              </a:solidFill>
              <a:latin typeface="Arial" charset="0"/>
            </a:endParaRP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Tree>
    <p:extLst>
      <p:ext uri="{BB962C8B-B14F-4D97-AF65-F5344CB8AC3E}">
        <p14:creationId xmlns:p14="http://schemas.microsoft.com/office/powerpoint/2010/main" val="13103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762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54885"/>
            <a:ext cx="5507142" cy="135481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121685"/>
            <a:ext cx="5791200" cy="5791200"/>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dirty="0"/>
              <a:t>Workshop Evaluation</a:t>
            </a:r>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905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a:t>Workshop Certificate</a:t>
            </a:r>
            <a:endParaRPr lang="en-US" dirty="0"/>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880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56868</TotalTime>
  <Words>7080</Words>
  <Application>Microsoft Macintosh PowerPoint</Application>
  <PresentationFormat>On-screen Show (4:3)</PresentationFormat>
  <Paragraphs>1457</Paragraphs>
  <Slides>81</Slides>
  <Notes>77</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8"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Trek</vt:lpstr>
      <vt:lpstr>Equation</vt:lpstr>
      <vt:lpstr>PowerPoint Presentation</vt:lpstr>
      <vt:lpstr>Bootstrap:Algebra</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Take a look around the room</vt:lpstr>
      <vt:lpstr>8 Mathematical Practices</vt:lpstr>
      <vt:lpstr>Jo Boaler’s Norms for  a Positive Math Mindset Culture</vt:lpstr>
      <vt:lpstr>Connections &amp; Communicating</vt:lpstr>
      <vt:lpstr>Setting up your classroom</vt:lpstr>
      <vt:lpstr>Unit 1</vt:lpstr>
      <vt:lpstr>PowerPoint Presentation</vt:lpstr>
      <vt:lpstr>Ninja Cat  - Notice &amp; Wonder</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More Review</vt:lpstr>
      <vt:lpstr>Defining Functions(p.9)</vt:lpstr>
      <vt:lpstr>Defining Functions(p. 9)</vt:lpstr>
      <vt:lpstr>Type bc into a new program</vt:lpstr>
      <vt:lpstr>Day 1 Review</vt:lpstr>
      <vt:lpstr>Unit 4</vt:lpstr>
      <vt:lpstr>Rocket-Height  - Notice &amp; Wonder</vt:lpstr>
      <vt:lpstr>Word Problem: 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Day 2 Review – The Design Recipe</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lpstr>Workshop Evaluation</vt:lpstr>
      <vt:lpstr>Workshop Certificate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Microsoft Office User</cp:lastModifiedBy>
  <cp:revision>165</cp:revision>
  <cp:lastPrinted>2017-10-01T19:56:56Z</cp:lastPrinted>
  <dcterms:created xsi:type="dcterms:W3CDTF">2015-08-09T14:46:48Z</dcterms:created>
  <dcterms:modified xsi:type="dcterms:W3CDTF">2018-08-23T15:07:03Z</dcterms:modified>
  <cp:category/>
</cp:coreProperties>
</file>